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4" r:id="rId5"/>
    <p:sldId id="263" r:id="rId6"/>
    <p:sldId id="276" r:id="rId7"/>
    <p:sldId id="280" r:id="rId8"/>
    <p:sldId id="277" r:id="rId9"/>
    <p:sldId id="278" r:id="rId10"/>
    <p:sldId id="281" r:id="rId11"/>
    <p:sldId id="282" r:id="rId12"/>
    <p:sldId id="283" r:id="rId13"/>
    <p:sldId id="284" r:id="rId14"/>
    <p:sldId id="286" r:id="rId15"/>
    <p:sldId id="285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276" autoAdjust="0"/>
  </p:normalViewPr>
  <p:slideViewPr>
    <p:cSldViewPr>
      <p:cViewPr varScale="1">
        <p:scale>
          <a:sx n="75" d="100"/>
          <a:sy n="75" d="100"/>
        </p:scale>
        <p:origin x="-17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3AB2A5-A558-4449-A87A-182573B683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AED1EE-B955-4393-B21C-5C05277F6498}">
      <dgm:prSet phldrT="[Текст]"/>
      <dgm:spPr/>
      <dgm:t>
        <a:bodyPr/>
        <a:lstStyle/>
        <a:p>
          <a:pPr algn="ctr"/>
          <a:r>
            <a:rPr lang="ru-RU" dirty="0" smtClean="0"/>
            <a:t>Наименование проекта:</a:t>
          </a:r>
          <a:endParaRPr lang="ru-RU" dirty="0"/>
        </a:p>
      </dgm:t>
    </dgm:pt>
    <dgm:pt modelId="{042A75D4-2C18-4F09-B27D-9266D856A3CD}" type="parTrans" cxnId="{787B8C14-AB74-44E3-8C57-FC8408F415FB}">
      <dgm:prSet/>
      <dgm:spPr/>
      <dgm:t>
        <a:bodyPr/>
        <a:lstStyle/>
        <a:p>
          <a:endParaRPr lang="ru-RU"/>
        </a:p>
      </dgm:t>
    </dgm:pt>
    <dgm:pt modelId="{48899046-FF26-4E21-9143-97B5D85D8E11}" type="sibTrans" cxnId="{787B8C14-AB74-44E3-8C57-FC8408F415FB}">
      <dgm:prSet/>
      <dgm:spPr/>
      <dgm:t>
        <a:bodyPr/>
        <a:lstStyle/>
        <a:p>
          <a:endParaRPr lang="ru-RU"/>
        </a:p>
      </dgm:t>
    </dgm:pt>
    <dgm:pt modelId="{5156DD3D-D5DC-4A2E-B9D9-88899DFA093E}">
      <dgm:prSet phldrT="[Текст]"/>
      <dgm:spPr/>
      <dgm:t>
        <a:bodyPr/>
        <a:lstStyle/>
        <a:p>
          <a:pPr algn="ctr"/>
          <a:r>
            <a:rPr lang="ru-RU" dirty="0" smtClean="0"/>
            <a:t>Проект по обеспечению соответствия материально-технической базы образовательной организации, реализующей образовательные программы среднего профессионального образования, современным требованиям</a:t>
          </a:r>
          <a:endParaRPr lang="ru-RU" dirty="0"/>
        </a:p>
      </dgm:t>
    </dgm:pt>
    <dgm:pt modelId="{57A2A997-B762-4467-A633-9195BF4DC99A}" type="parTrans" cxnId="{891BB7BB-926B-42CA-B30D-11406BB861CF}">
      <dgm:prSet/>
      <dgm:spPr/>
      <dgm:t>
        <a:bodyPr/>
        <a:lstStyle/>
        <a:p>
          <a:endParaRPr lang="ru-RU"/>
        </a:p>
      </dgm:t>
    </dgm:pt>
    <dgm:pt modelId="{1D29409D-B009-4414-B463-52E260CFAC84}" type="sibTrans" cxnId="{891BB7BB-926B-42CA-B30D-11406BB861CF}">
      <dgm:prSet/>
      <dgm:spPr/>
      <dgm:t>
        <a:bodyPr/>
        <a:lstStyle/>
        <a:p>
          <a:endParaRPr lang="ru-RU"/>
        </a:p>
      </dgm:t>
    </dgm:pt>
    <dgm:pt modelId="{A96236C9-5402-4A9B-A866-E4354938DF3A}">
      <dgm:prSet phldrT="[Текст]"/>
      <dgm:spPr/>
      <dgm:t>
        <a:bodyPr/>
        <a:lstStyle/>
        <a:p>
          <a:pPr algn="ctr"/>
          <a:r>
            <a:rPr lang="ru-RU" dirty="0" smtClean="0"/>
            <a:t>Цель проекта:</a:t>
          </a:r>
          <a:endParaRPr lang="ru-RU" dirty="0"/>
        </a:p>
      </dgm:t>
    </dgm:pt>
    <dgm:pt modelId="{92B4F79A-0D3D-425D-85C6-CF3BCC61EE01}" type="parTrans" cxnId="{F8927EA4-CC8F-415D-AFD0-EE4D809252EA}">
      <dgm:prSet/>
      <dgm:spPr/>
      <dgm:t>
        <a:bodyPr/>
        <a:lstStyle/>
        <a:p>
          <a:endParaRPr lang="ru-RU"/>
        </a:p>
      </dgm:t>
    </dgm:pt>
    <dgm:pt modelId="{F2DA835F-DA70-47DF-B04E-1B7BE68DA024}" type="sibTrans" cxnId="{F8927EA4-CC8F-415D-AFD0-EE4D809252EA}">
      <dgm:prSet/>
      <dgm:spPr/>
      <dgm:t>
        <a:bodyPr/>
        <a:lstStyle/>
        <a:p>
          <a:endParaRPr lang="ru-RU"/>
        </a:p>
      </dgm:t>
    </dgm:pt>
    <dgm:pt modelId="{3F7528CE-8DB4-416C-A883-3D6A67FC280A}">
      <dgm:prSet phldrT="[Текст]"/>
      <dgm:spPr/>
      <dgm:t>
        <a:bodyPr/>
        <a:lstStyle/>
        <a:p>
          <a:pPr algn="ctr"/>
          <a:r>
            <a:rPr lang="ru-RU" dirty="0" smtClean="0"/>
            <a:t>Создание условий для обеспечения качественной подготовки кадров в сельском хозяйстве путем обновления и модернизации материально-технической базы организации в соответствии с требованиями ФГОС СПО, стандартов </a:t>
          </a:r>
          <a:r>
            <a:rPr lang="ru-RU" dirty="0" err="1" smtClean="0"/>
            <a:t>Ворлдскиллс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A2F8068A-CEFE-45CC-B225-1D05DB116028}" type="parTrans" cxnId="{7D06F768-DDEA-413F-9D57-7E1E62A032F8}">
      <dgm:prSet/>
      <dgm:spPr/>
      <dgm:t>
        <a:bodyPr/>
        <a:lstStyle/>
        <a:p>
          <a:endParaRPr lang="ru-RU"/>
        </a:p>
      </dgm:t>
    </dgm:pt>
    <dgm:pt modelId="{667627AF-7EE7-4DF4-997E-D85AEBCADFC9}" type="sibTrans" cxnId="{7D06F768-DDEA-413F-9D57-7E1E62A032F8}">
      <dgm:prSet/>
      <dgm:spPr/>
      <dgm:t>
        <a:bodyPr/>
        <a:lstStyle/>
        <a:p>
          <a:endParaRPr lang="ru-RU"/>
        </a:p>
      </dgm:t>
    </dgm:pt>
    <dgm:pt modelId="{74FB4FF5-806B-4BC5-9DA5-2D320B134479}" type="pres">
      <dgm:prSet presAssocID="{963AB2A5-A558-4449-A87A-182573B683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564EFE-1128-4B36-AEF4-76E7415461EE}" type="pres">
      <dgm:prSet presAssocID="{F0AED1EE-B955-4393-B21C-5C05277F649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41C9E-CF5D-4C40-B7B8-D8FE850F4719}" type="pres">
      <dgm:prSet presAssocID="{F0AED1EE-B955-4393-B21C-5C05277F649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8FF22-2DE4-4F90-957A-7EB16EACA11A}" type="pres">
      <dgm:prSet presAssocID="{A96236C9-5402-4A9B-A866-E4354938DF3A}" presName="parentText" presStyleLbl="node1" presStyleIdx="1" presStyleCnt="2" custLinFactNeighborX="598" custLinFactNeighborY="42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3B665-9E74-4ACE-9BF8-96C986647B83}" type="pres">
      <dgm:prSet presAssocID="{A96236C9-5402-4A9B-A866-E4354938DF3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5E50F6-88B0-4433-AF0F-9C3884119A49}" type="presOf" srcId="{F0AED1EE-B955-4393-B21C-5C05277F6498}" destId="{46564EFE-1128-4B36-AEF4-76E7415461EE}" srcOrd="0" destOrd="0" presId="urn:microsoft.com/office/officeart/2005/8/layout/vList2"/>
    <dgm:cxn modelId="{787B8C14-AB74-44E3-8C57-FC8408F415FB}" srcId="{963AB2A5-A558-4449-A87A-182573B68322}" destId="{F0AED1EE-B955-4393-B21C-5C05277F6498}" srcOrd="0" destOrd="0" parTransId="{042A75D4-2C18-4F09-B27D-9266D856A3CD}" sibTransId="{48899046-FF26-4E21-9143-97B5D85D8E11}"/>
    <dgm:cxn modelId="{A6506780-4B1E-46CC-8C2E-5C3F7CC1BA74}" type="presOf" srcId="{963AB2A5-A558-4449-A87A-182573B68322}" destId="{74FB4FF5-806B-4BC5-9DA5-2D320B134479}" srcOrd="0" destOrd="0" presId="urn:microsoft.com/office/officeart/2005/8/layout/vList2"/>
    <dgm:cxn modelId="{BE16A1C6-E3A0-4618-B005-09F19CB70D95}" type="presOf" srcId="{5156DD3D-D5DC-4A2E-B9D9-88899DFA093E}" destId="{2D241C9E-CF5D-4C40-B7B8-D8FE850F4719}" srcOrd="0" destOrd="0" presId="urn:microsoft.com/office/officeart/2005/8/layout/vList2"/>
    <dgm:cxn modelId="{B8B5C376-3A92-4F32-A4BC-B853C2F0548C}" type="presOf" srcId="{3F7528CE-8DB4-416C-A883-3D6A67FC280A}" destId="{A123B665-9E74-4ACE-9BF8-96C986647B83}" srcOrd="0" destOrd="0" presId="urn:microsoft.com/office/officeart/2005/8/layout/vList2"/>
    <dgm:cxn modelId="{891BB7BB-926B-42CA-B30D-11406BB861CF}" srcId="{F0AED1EE-B955-4393-B21C-5C05277F6498}" destId="{5156DD3D-D5DC-4A2E-B9D9-88899DFA093E}" srcOrd="0" destOrd="0" parTransId="{57A2A997-B762-4467-A633-9195BF4DC99A}" sibTransId="{1D29409D-B009-4414-B463-52E260CFAC84}"/>
    <dgm:cxn modelId="{163875F0-F945-49BB-A934-E6E98D4B31DD}" type="presOf" srcId="{A96236C9-5402-4A9B-A866-E4354938DF3A}" destId="{40A8FF22-2DE4-4F90-957A-7EB16EACA11A}" srcOrd="0" destOrd="0" presId="urn:microsoft.com/office/officeart/2005/8/layout/vList2"/>
    <dgm:cxn modelId="{7D06F768-DDEA-413F-9D57-7E1E62A032F8}" srcId="{A96236C9-5402-4A9B-A866-E4354938DF3A}" destId="{3F7528CE-8DB4-416C-A883-3D6A67FC280A}" srcOrd="0" destOrd="0" parTransId="{A2F8068A-CEFE-45CC-B225-1D05DB116028}" sibTransId="{667627AF-7EE7-4DF4-997E-D85AEBCADFC9}"/>
    <dgm:cxn modelId="{F8927EA4-CC8F-415D-AFD0-EE4D809252EA}" srcId="{963AB2A5-A558-4449-A87A-182573B68322}" destId="{A96236C9-5402-4A9B-A866-E4354938DF3A}" srcOrd="1" destOrd="0" parTransId="{92B4F79A-0D3D-425D-85C6-CF3BCC61EE01}" sibTransId="{F2DA835F-DA70-47DF-B04E-1B7BE68DA024}"/>
    <dgm:cxn modelId="{9F129FD7-7B9A-4B4B-A064-F5853C49940C}" type="presParOf" srcId="{74FB4FF5-806B-4BC5-9DA5-2D320B134479}" destId="{46564EFE-1128-4B36-AEF4-76E7415461EE}" srcOrd="0" destOrd="0" presId="urn:microsoft.com/office/officeart/2005/8/layout/vList2"/>
    <dgm:cxn modelId="{02C84BDB-C714-4665-88A3-4EAD139358F8}" type="presParOf" srcId="{74FB4FF5-806B-4BC5-9DA5-2D320B134479}" destId="{2D241C9E-CF5D-4C40-B7B8-D8FE850F4719}" srcOrd="1" destOrd="0" presId="urn:microsoft.com/office/officeart/2005/8/layout/vList2"/>
    <dgm:cxn modelId="{6077FF13-B0E1-4DBE-B483-9F9BB0EFDE81}" type="presParOf" srcId="{74FB4FF5-806B-4BC5-9DA5-2D320B134479}" destId="{40A8FF22-2DE4-4F90-957A-7EB16EACA11A}" srcOrd="2" destOrd="0" presId="urn:microsoft.com/office/officeart/2005/8/layout/vList2"/>
    <dgm:cxn modelId="{568AF756-9891-42F8-8199-E1FD450AC54A}" type="presParOf" srcId="{74FB4FF5-806B-4BC5-9DA5-2D320B134479}" destId="{A123B665-9E74-4ACE-9BF8-96C986647B83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CDF348-2A2B-4AB6-8DFF-2AD32EDFA3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5FCB28-0526-47A4-A6BC-AC5E039E8D86}">
      <dgm:prSet phldrT="[Текст]" custT="1"/>
      <dgm:spPr/>
      <dgm:t>
        <a:bodyPr/>
        <a:lstStyle/>
        <a:p>
          <a:pPr algn="ctr"/>
          <a:r>
            <a:rPr lang="ru-RU" sz="3600" b="1" dirty="0" smtClean="0"/>
            <a:t>Задачи проекта: </a:t>
          </a:r>
          <a:endParaRPr lang="ru-RU" sz="3600" dirty="0" smtClean="0"/>
        </a:p>
      </dgm:t>
    </dgm:pt>
    <dgm:pt modelId="{EB12B78D-9098-4F7B-800C-4AC47ECCC18A}" type="parTrans" cxnId="{672FF4F8-8627-414E-8765-3AAC51C01EB0}">
      <dgm:prSet/>
      <dgm:spPr/>
      <dgm:t>
        <a:bodyPr/>
        <a:lstStyle/>
        <a:p>
          <a:endParaRPr lang="ru-RU"/>
        </a:p>
      </dgm:t>
    </dgm:pt>
    <dgm:pt modelId="{1CFC0428-D22F-4C56-B044-A2333C286047}" type="sibTrans" cxnId="{672FF4F8-8627-414E-8765-3AAC51C01EB0}">
      <dgm:prSet/>
      <dgm:spPr/>
      <dgm:t>
        <a:bodyPr/>
        <a:lstStyle/>
        <a:p>
          <a:endParaRPr lang="ru-RU"/>
        </a:p>
      </dgm:t>
    </dgm:pt>
    <dgm:pt modelId="{34909BE8-93CD-465B-83BC-C932D9C8C066}">
      <dgm:prSet phldrT="[Текст]" custT="1"/>
      <dgm:spPr/>
      <dgm:t>
        <a:bodyPr/>
        <a:lstStyle/>
        <a:p>
          <a:pPr algn="just"/>
          <a:r>
            <a:rPr lang="ru-RU" sz="2000" dirty="0" smtClean="0"/>
            <a:t>1. Обновление и модернизация материально-технической базы техникума для подготовки кадров по наиболее востребованным и перспективным профессиям и специальностям среднего профессионального образования (36.02.01 Ветеринария, 35.02.16 Эксплуатация и ремонт сельскохозяйственной техники и оборудования).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89FB38F-EB33-4895-BE33-8075B91855A9}" type="parTrans" cxnId="{BCE356C0-06EC-4A38-BC1B-03A069E42F6F}">
      <dgm:prSet/>
      <dgm:spPr/>
      <dgm:t>
        <a:bodyPr/>
        <a:lstStyle/>
        <a:p>
          <a:endParaRPr lang="ru-RU"/>
        </a:p>
      </dgm:t>
    </dgm:pt>
    <dgm:pt modelId="{BB40937D-BDF0-402C-9C67-CF2D12F58573}" type="sibTrans" cxnId="{BCE356C0-06EC-4A38-BC1B-03A069E42F6F}">
      <dgm:prSet/>
      <dgm:spPr/>
      <dgm:t>
        <a:bodyPr/>
        <a:lstStyle/>
        <a:p>
          <a:endParaRPr lang="ru-RU"/>
        </a:p>
      </dgm:t>
    </dgm:pt>
    <dgm:pt modelId="{AFA152E8-4329-4915-AD9A-1C9D33A55B82}">
      <dgm:prSet phldrT="[Текст]" custT="1"/>
      <dgm:spPr/>
      <dgm:t>
        <a:bodyPr/>
        <a:lstStyle/>
        <a:p>
          <a:pPr algn="just"/>
          <a:r>
            <a:rPr lang="ru-RU" sz="2000" dirty="0" smtClean="0"/>
            <a:t>2. Внедрение современных технологий электронного обучения и ДОТ при реализации программ профессионального обучения и дополнительных образовательных  программ. </a:t>
          </a:r>
          <a:endParaRPr lang="ru-RU" sz="2000" dirty="0"/>
        </a:p>
      </dgm:t>
    </dgm:pt>
    <dgm:pt modelId="{FFBF0D5E-8C25-420C-A653-63741C9DE019}" type="parTrans" cxnId="{FDE124D1-58C5-457F-921D-7FC7965E8A12}">
      <dgm:prSet/>
      <dgm:spPr/>
      <dgm:t>
        <a:bodyPr/>
        <a:lstStyle/>
        <a:p>
          <a:endParaRPr lang="ru-RU"/>
        </a:p>
      </dgm:t>
    </dgm:pt>
    <dgm:pt modelId="{41F82911-4326-46B3-890A-2793A76699FC}" type="sibTrans" cxnId="{FDE124D1-58C5-457F-921D-7FC7965E8A12}">
      <dgm:prSet/>
      <dgm:spPr/>
      <dgm:t>
        <a:bodyPr/>
        <a:lstStyle/>
        <a:p>
          <a:endParaRPr lang="ru-RU"/>
        </a:p>
      </dgm:t>
    </dgm:pt>
    <dgm:pt modelId="{8182C60E-E850-4BC0-84BD-D4FE4B1A8F50}">
      <dgm:prSet phldrT="[Текст]" custT="1"/>
      <dgm:spPr/>
      <dgm:t>
        <a:bodyPr/>
        <a:lstStyle/>
        <a:p>
          <a:pPr algn="just"/>
          <a:r>
            <a:rPr lang="ru-RU" sz="2000" dirty="0" smtClean="0"/>
            <a:t>3. Внедрение современных технологий оценки качества подготовки выпускников СПО на основе демонстрационного экзамена (с учетом требований </a:t>
          </a:r>
          <a:r>
            <a:rPr lang="ru-RU" sz="2000" dirty="0" err="1" smtClean="0"/>
            <a:t>Ворлдскиллс</a:t>
          </a:r>
          <a:r>
            <a:rPr lang="ru-RU" sz="2000" dirty="0" smtClean="0"/>
            <a:t>). </a:t>
          </a:r>
          <a:endParaRPr lang="ru-RU" sz="2000" dirty="0"/>
        </a:p>
      </dgm:t>
    </dgm:pt>
    <dgm:pt modelId="{726871B7-136D-4645-B9FA-3DB2D1C5502B}" type="parTrans" cxnId="{45D6A04B-B055-4CCB-ABA7-4BE8032D03C7}">
      <dgm:prSet/>
      <dgm:spPr/>
      <dgm:t>
        <a:bodyPr/>
        <a:lstStyle/>
        <a:p>
          <a:endParaRPr lang="ru-RU"/>
        </a:p>
      </dgm:t>
    </dgm:pt>
    <dgm:pt modelId="{AEAE35BE-21DA-42CA-81D6-EC80940C1DAF}" type="sibTrans" cxnId="{45D6A04B-B055-4CCB-ABA7-4BE8032D03C7}">
      <dgm:prSet/>
      <dgm:spPr/>
      <dgm:t>
        <a:bodyPr/>
        <a:lstStyle/>
        <a:p>
          <a:endParaRPr lang="ru-RU"/>
        </a:p>
      </dgm:t>
    </dgm:pt>
    <dgm:pt modelId="{CF608C41-8E56-4883-87DD-8B2C44307083}">
      <dgm:prSet phldrT="[Текст]" custT="1"/>
      <dgm:spPr/>
      <dgm:t>
        <a:bodyPr/>
        <a:lstStyle/>
        <a:p>
          <a:pPr algn="just"/>
          <a:r>
            <a:rPr lang="ru-RU" sz="2000" dirty="0" smtClean="0"/>
            <a:t>4. Расширение портфеля актуальных программ профессионального обучения и дополнительного образования в соответствии со стратегией регионального развития. </a:t>
          </a:r>
          <a:endParaRPr lang="ru-RU" sz="2000" dirty="0"/>
        </a:p>
      </dgm:t>
    </dgm:pt>
    <dgm:pt modelId="{1D500FC4-976F-4AF0-B05F-B6CD7A560F16}" type="parTrans" cxnId="{CA6A60DA-1906-411B-8FA2-5FF68D566061}">
      <dgm:prSet/>
      <dgm:spPr/>
      <dgm:t>
        <a:bodyPr/>
        <a:lstStyle/>
        <a:p>
          <a:endParaRPr lang="ru-RU"/>
        </a:p>
      </dgm:t>
    </dgm:pt>
    <dgm:pt modelId="{EB59E86E-86BA-4E3A-A55D-AA8A9CA07FF8}" type="sibTrans" cxnId="{CA6A60DA-1906-411B-8FA2-5FF68D566061}">
      <dgm:prSet/>
      <dgm:spPr/>
      <dgm:t>
        <a:bodyPr/>
        <a:lstStyle/>
        <a:p>
          <a:endParaRPr lang="ru-RU"/>
        </a:p>
      </dgm:t>
    </dgm:pt>
    <dgm:pt modelId="{2EDBAA8A-A4C6-4181-80ED-D580068A9137}" type="pres">
      <dgm:prSet presAssocID="{4FCDF348-2A2B-4AB6-8DFF-2AD32EDFA3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1E46E5-0FC7-474B-887F-972E6F3A76A7}" type="pres">
      <dgm:prSet presAssocID="{EF5FCB28-0526-47A4-A6BC-AC5E039E8D86}" presName="parentText" presStyleLbl="node1" presStyleIdx="0" presStyleCnt="1" custAng="0" custScaleY="88532" custLinFactNeighborX="438" custLinFactNeighborY="-138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D73E9-19D4-4E3D-9B97-BC8CC5B371B4}" type="pres">
      <dgm:prSet presAssocID="{EF5FCB28-0526-47A4-A6BC-AC5E039E8D86}" presName="childText" presStyleLbl="revTx" presStyleIdx="0" presStyleCnt="1" custScaleY="109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2E141-3958-46D4-A8D4-C7223EBF04B6}" type="presOf" srcId="{34909BE8-93CD-465B-83BC-C932D9C8C066}" destId="{22CD73E9-19D4-4E3D-9B97-BC8CC5B371B4}" srcOrd="0" destOrd="0" presId="urn:microsoft.com/office/officeart/2005/8/layout/vList2"/>
    <dgm:cxn modelId="{BCE356C0-06EC-4A38-BC1B-03A069E42F6F}" srcId="{EF5FCB28-0526-47A4-A6BC-AC5E039E8D86}" destId="{34909BE8-93CD-465B-83BC-C932D9C8C066}" srcOrd="0" destOrd="0" parTransId="{B89FB38F-EB33-4895-BE33-8075B91855A9}" sibTransId="{BB40937D-BDF0-402C-9C67-CF2D12F58573}"/>
    <dgm:cxn modelId="{885B62D1-5CC5-444B-8F22-772FADF56955}" type="presOf" srcId="{CF608C41-8E56-4883-87DD-8B2C44307083}" destId="{22CD73E9-19D4-4E3D-9B97-BC8CC5B371B4}" srcOrd="0" destOrd="3" presId="urn:microsoft.com/office/officeart/2005/8/layout/vList2"/>
    <dgm:cxn modelId="{CA6A60DA-1906-411B-8FA2-5FF68D566061}" srcId="{EF5FCB28-0526-47A4-A6BC-AC5E039E8D86}" destId="{CF608C41-8E56-4883-87DD-8B2C44307083}" srcOrd="3" destOrd="0" parTransId="{1D500FC4-976F-4AF0-B05F-B6CD7A560F16}" sibTransId="{EB59E86E-86BA-4E3A-A55D-AA8A9CA07FF8}"/>
    <dgm:cxn modelId="{445A58A5-6879-4B2C-8E7C-531841AEA2BC}" type="presOf" srcId="{AFA152E8-4329-4915-AD9A-1C9D33A55B82}" destId="{22CD73E9-19D4-4E3D-9B97-BC8CC5B371B4}" srcOrd="0" destOrd="1" presId="urn:microsoft.com/office/officeart/2005/8/layout/vList2"/>
    <dgm:cxn modelId="{2C8E2F7C-2836-467A-BC09-061E9EF759A3}" type="presOf" srcId="{8182C60E-E850-4BC0-84BD-D4FE4B1A8F50}" destId="{22CD73E9-19D4-4E3D-9B97-BC8CC5B371B4}" srcOrd="0" destOrd="2" presId="urn:microsoft.com/office/officeart/2005/8/layout/vList2"/>
    <dgm:cxn modelId="{A3EAC20E-FBA5-4AFD-9637-E9824B8C8953}" type="presOf" srcId="{4FCDF348-2A2B-4AB6-8DFF-2AD32EDFA3E2}" destId="{2EDBAA8A-A4C6-4181-80ED-D580068A9137}" srcOrd="0" destOrd="0" presId="urn:microsoft.com/office/officeart/2005/8/layout/vList2"/>
    <dgm:cxn modelId="{FDE124D1-58C5-457F-921D-7FC7965E8A12}" srcId="{EF5FCB28-0526-47A4-A6BC-AC5E039E8D86}" destId="{AFA152E8-4329-4915-AD9A-1C9D33A55B82}" srcOrd="1" destOrd="0" parTransId="{FFBF0D5E-8C25-420C-A653-63741C9DE019}" sibTransId="{41F82911-4326-46B3-890A-2793A76699FC}"/>
    <dgm:cxn modelId="{45D6A04B-B055-4CCB-ABA7-4BE8032D03C7}" srcId="{EF5FCB28-0526-47A4-A6BC-AC5E039E8D86}" destId="{8182C60E-E850-4BC0-84BD-D4FE4B1A8F50}" srcOrd="2" destOrd="0" parTransId="{726871B7-136D-4645-B9FA-3DB2D1C5502B}" sibTransId="{AEAE35BE-21DA-42CA-81D6-EC80940C1DAF}"/>
    <dgm:cxn modelId="{BAE1A5E5-BA25-472D-8B21-4AA3A0FBFFD2}" type="presOf" srcId="{EF5FCB28-0526-47A4-A6BC-AC5E039E8D86}" destId="{9A1E46E5-0FC7-474B-887F-972E6F3A76A7}" srcOrd="0" destOrd="0" presId="urn:microsoft.com/office/officeart/2005/8/layout/vList2"/>
    <dgm:cxn modelId="{672FF4F8-8627-414E-8765-3AAC51C01EB0}" srcId="{4FCDF348-2A2B-4AB6-8DFF-2AD32EDFA3E2}" destId="{EF5FCB28-0526-47A4-A6BC-AC5E039E8D86}" srcOrd="0" destOrd="0" parTransId="{EB12B78D-9098-4F7B-800C-4AC47ECCC18A}" sibTransId="{1CFC0428-D22F-4C56-B044-A2333C286047}"/>
    <dgm:cxn modelId="{39FB02FD-1098-48FA-8B18-0E967EFF01A0}" type="presParOf" srcId="{2EDBAA8A-A4C6-4181-80ED-D580068A9137}" destId="{9A1E46E5-0FC7-474B-887F-972E6F3A76A7}" srcOrd="0" destOrd="0" presId="urn:microsoft.com/office/officeart/2005/8/layout/vList2"/>
    <dgm:cxn modelId="{1880A247-CA5E-42C6-B555-B4C31CBA4A53}" type="presParOf" srcId="{2EDBAA8A-A4C6-4181-80ED-D580068A9137}" destId="{22CD73E9-19D4-4E3D-9B97-BC8CC5B371B4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3AB2A5-A558-4449-A87A-182573B683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AED1EE-B955-4393-B21C-5C05277F6498}">
      <dgm:prSet phldrT="[Текст]"/>
      <dgm:spPr/>
      <dgm:t>
        <a:bodyPr/>
        <a:lstStyle/>
        <a:p>
          <a:pPr algn="ctr"/>
          <a:endParaRPr lang="ru-RU" dirty="0"/>
        </a:p>
      </dgm:t>
    </dgm:pt>
    <dgm:pt modelId="{042A75D4-2C18-4F09-B27D-9266D856A3CD}" type="parTrans" cxnId="{787B8C14-AB74-44E3-8C57-FC8408F415FB}">
      <dgm:prSet/>
      <dgm:spPr/>
      <dgm:t>
        <a:bodyPr/>
        <a:lstStyle/>
        <a:p>
          <a:endParaRPr lang="ru-RU"/>
        </a:p>
      </dgm:t>
    </dgm:pt>
    <dgm:pt modelId="{48899046-FF26-4E21-9143-97B5D85D8E11}" type="sibTrans" cxnId="{787B8C14-AB74-44E3-8C57-FC8408F415FB}">
      <dgm:prSet/>
      <dgm:spPr/>
      <dgm:t>
        <a:bodyPr/>
        <a:lstStyle/>
        <a:p>
          <a:endParaRPr lang="ru-RU"/>
        </a:p>
      </dgm:t>
    </dgm:pt>
    <dgm:pt modelId="{5156DD3D-D5DC-4A2E-B9D9-88899DFA093E}">
      <dgm:prSet phldrT="[Текст]" custT="1"/>
      <dgm:spPr/>
      <dgm:t>
        <a:bodyPr/>
        <a:lstStyle/>
        <a:p>
          <a:pPr algn="ctr"/>
          <a:r>
            <a:rPr lang="ru-RU" sz="2800" dirty="0" smtClean="0"/>
            <a:t>Сельское хозяйство</a:t>
          </a:r>
          <a:endParaRPr lang="ru-RU" sz="2800" dirty="0"/>
        </a:p>
      </dgm:t>
    </dgm:pt>
    <dgm:pt modelId="{57A2A997-B762-4467-A633-9195BF4DC99A}" type="parTrans" cxnId="{891BB7BB-926B-42CA-B30D-11406BB861CF}">
      <dgm:prSet/>
      <dgm:spPr/>
      <dgm:t>
        <a:bodyPr/>
        <a:lstStyle/>
        <a:p>
          <a:endParaRPr lang="ru-RU"/>
        </a:p>
      </dgm:t>
    </dgm:pt>
    <dgm:pt modelId="{1D29409D-B009-4414-B463-52E260CFAC84}" type="sibTrans" cxnId="{891BB7BB-926B-42CA-B30D-11406BB861CF}">
      <dgm:prSet/>
      <dgm:spPr/>
      <dgm:t>
        <a:bodyPr/>
        <a:lstStyle/>
        <a:p>
          <a:endParaRPr lang="ru-RU"/>
        </a:p>
      </dgm:t>
    </dgm:pt>
    <dgm:pt modelId="{A96236C9-5402-4A9B-A866-E4354938DF3A}">
      <dgm:prSet phldrT="[Текст]"/>
      <dgm:spPr/>
      <dgm:t>
        <a:bodyPr/>
        <a:lstStyle/>
        <a:p>
          <a:pPr algn="ctr"/>
          <a:r>
            <a:rPr lang="ru-RU" dirty="0" smtClean="0"/>
            <a:t>Группа компетенций:</a:t>
          </a:r>
          <a:endParaRPr lang="ru-RU" dirty="0"/>
        </a:p>
      </dgm:t>
    </dgm:pt>
    <dgm:pt modelId="{92B4F79A-0D3D-425D-85C6-CF3BCC61EE01}" type="parTrans" cxnId="{F8927EA4-CC8F-415D-AFD0-EE4D809252EA}">
      <dgm:prSet/>
      <dgm:spPr/>
      <dgm:t>
        <a:bodyPr/>
        <a:lstStyle/>
        <a:p>
          <a:endParaRPr lang="ru-RU"/>
        </a:p>
      </dgm:t>
    </dgm:pt>
    <dgm:pt modelId="{F2DA835F-DA70-47DF-B04E-1B7BE68DA024}" type="sibTrans" cxnId="{F8927EA4-CC8F-415D-AFD0-EE4D809252EA}">
      <dgm:prSet/>
      <dgm:spPr/>
      <dgm:t>
        <a:bodyPr/>
        <a:lstStyle/>
        <a:p>
          <a:endParaRPr lang="ru-RU"/>
        </a:p>
      </dgm:t>
    </dgm:pt>
    <dgm:pt modelId="{3F7528CE-8DB4-416C-A883-3D6A67FC280A}">
      <dgm:prSet phldrT="[Текст]"/>
      <dgm:spPr/>
      <dgm:t>
        <a:bodyPr/>
        <a:lstStyle/>
        <a:p>
          <a:pPr algn="ctr"/>
          <a:r>
            <a:rPr lang="ru-RU" dirty="0" smtClean="0"/>
            <a:t>Ветеринария; 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A2F8068A-CEFE-45CC-B225-1D05DB116028}" type="parTrans" cxnId="{7D06F768-DDEA-413F-9D57-7E1E62A032F8}">
      <dgm:prSet/>
      <dgm:spPr/>
      <dgm:t>
        <a:bodyPr/>
        <a:lstStyle/>
        <a:p>
          <a:endParaRPr lang="ru-RU"/>
        </a:p>
      </dgm:t>
    </dgm:pt>
    <dgm:pt modelId="{667627AF-7EE7-4DF4-997E-D85AEBCADFC9}" type="sibTrans" cxnId="{7D06F768-DDEA-413F-9D57-7E1E62A032F8}">
      <dgm:prSet/>
      <dgm:spPr/>
      <dgm:t>
        <a:bodyPr/>
        <a:lstStyle/>
        <a:p>
          <a:endParaRPr lang="ru-RU"/>
        </a:p>
      </dgm:t>
    </dgm:pt>
    <dgm:pt modelId="{9000D731-8537-49D9-ACAD-DBD8CB6F2EA7}">
      <dgm:prSet/>
      <dgm:spPr/>
      <dgm:t>
        <a:bodyPr/>
        <a:lstStyle/>
        <a:p>
          <a:pPr algn="ctr"/>
          <a:r>
            <a:rPr lang="ru-RU" dirty="0" smtClean="0">
              <a:latin typeface="Times New Roman" panose="02020603050405020304" pitchFamily="18" charset="0"/>
              <a:ea typeface="Arial Unicode MS"/>
            </a:rPr>
            <a:t>Выбранное для реализации проекта направление создания мастерских:</a:t>
          </a:r>
          <a:endParaRPr lang="ru-RU" dirty="0"/>
        </a:p>
      </dgm:t>
    </dgm:pt>
    <dgm:pt modelId="{7D4B57E2-5626-46C4-9293-0D8F8A5271D4}" type="parTrans" cxnId="{7E6A7090-7695-4AF7-80AE-F01CC8092BA6}">
      <dgm:prSet/>
      <dgm:spPr/>
      <dgm:t>
        <a:bodyPr/>
        <a:lstStyle/>
        <a:p>
          <a:endParaRPr lang="ru-RU"/>
        </a:p>
      </dgm:t>
    </dgm:pt>
    <dgm:pt modelId="{A58A0CDE-27A5-4800-AF68-872D22F0474B}" type="sibTrans" cxnId="{7E6A7090-7695-4AF7-80AE-F01CC8092BA6}">
      <dgm:prSet/>
      <dgm:spPr/>
      <dgm:t>
        <a:bodyPr/>
        <a:lstStyle/>
        <a:p>
          <a:endParaRPr lang="ru-RU"/>
        </a:p>
      </dgm:t>
    </dgm:pt>
    <dgm:pt modelId="{B4A74D9E-CC29-4E64-8368-8D61D8DFAFEC}">
      <dgm:prSet phldrT="[Текст]"/>
      <dgm:spPr/>
      <dgm:t>
        <a:bodyPr/>
        <a:lstStyle/>
        <a:p>
          <a:pPr algn="ctr"/>
          <a:r>
            <a:rPr lang="ru-RU" dirty="0" smtClean="0"/>
            <a:t>Промышленное садоводство; 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3194A376-4A76-42CE-AC34-3FBE905FABC1}" type="parTrans" cxnId="{12DF6640-3AF2-4911-A538-56264FA381DF}">
      <dgm:prSet/>
      <dgm:spPr/>
      <dgm:t>
        <a:bodyPr/>
        <a:lstStyle/>
        <a:p>
          <a:endParaRPr lang="ru-RU"/>
        </a:p>
      </dgm:t>
    </dgm:pt>
    <dgm:pt modelId="{CAA835C2-ECAC-46FF-B56B-DAF46E03FDA0}" type="sibTrans" cxnId="{12DF6640-3AF2-4911-A538-56264FA381DF}">
      <dgm:prSet/>
      <dgm:spPr/>
      <dgm:t>
        <a:bodyPr/>
        <a:lstStyle/>
        <a:p>
          <a:endParaRPr lang="ru-RU"/>
        </a:p>
      </dgm:t>
    </dgm:pt>
    <dgm:pt modelId="{B785A3FE-0E9D-4BC3-B94C-418F1205E4A6}">
      <dgm:prSet phldrT="[Текст]"/>
      <dgm:spPr/>
      <dgm:t>
        <a:bodyPr/>
        <a:lstStyle/>
        <a:p>
          <a:pPr algn="ctr"/>
          <a:r>
            <a:rPr lang="ru-RU" dirty="0" smtClean="0"/>
            <a:t>Сельскохозяйственные биотехнологии; 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F78E13FE-7170-4272-96A7-2A3C4E84EF38}" type="parTrans" cxnId="{CDFEDC46-402C-4E28-8522-122301A5C416}">
      <dgm:prSet/>
      <dgm:spPr/>
      <dgm:t>
        <a:bodyPr/>
        <a:lstStyle/>
        <a:p>
          <a:endParaRPr lang="ru-RU"/>
        </a:p>
      </dgm:t>
    </dgm:pt>
    <dgm:pt modelId="{9D392BA3-6AF1-4EDC-9D77-EEFC52DDC60D}" type="sibTrans" cxnId="{CDFEDC46-402C-4E28-8522-122301A5C416}">
      <dgm:prSet/>
      <dgm:spPr/>
      <dgm:t>
        <a:bodyPr/>
        <a:lstStyle/>
        <a:p>
          <a:endParaRPr lang="ru-RU"/>
        </a:p>
      </dgm:t>
    </dgm:pt>
    <dgm:pt modelId="{F5AD6AFD-CDCF-44B4-BF08-F3B1699F79A9}">
      <dgm:prSet phldrT="[Текст]"/>
      <dgm:spPr/>
      <dgm:t>
        <a:bodyPr/>
        <a:lstStyle/>
        <a:p>
          <a:pPr algn="ctr"/>
          <a:r>
            <a:rPr lang="ru-RU" dirty="0" smtClean="0"/>
            <a:t>Эксплуатация сельскохозяйственных машин. 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C2A6A315-54A7-4CB7-9DF1-1814793370DA}" type="parTrans" cxnId="{9B8C6AA8-76CE-422E-B434-5473F8C21734}">
      <dgm:prSet/>
      <dgm:spPr/>
      <dgm:t>
        <a:bodyPr/>
        <a:lstStyle/>
        <a:p>
          <a:endParaRPr lang="ru-RU"/>
        </a:p>
      </dgm:t>
    </dgm:pt>
    <dgm:pt modelId="{227B0FBC-94D0-42AD-8184-87F153126F66}" type="sibTrans" cxnId="{9B8C6AA8-76CE-422E-B434-5473F8C21734}">
      <dgm:prSet/>
      <dgm:spPr/>
      <dgm:t>
        <a:bodyPr/>
        <a:lstStyle/>
        <a:p>
          <a:endParaRPr lang="ru-RU"/>
        </a:p>
      </dgm:t>
    </dgm:pt>
    <dgm:pt modelId="{74FB4FF5-806B-4BC5-9DA5-2D320B134479}" type="pres">
      <dgm:prSet presAssocID="{963AB2A5-A558-4449-A87A-182573B683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564EFE-1128-4B36-AEF4-76E7415461EE}" type="pres">
      <dgm:prSet presAssocID="{F0AED1EE-B955-4393-B21C-5C05277F649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41C9E-CF5D-4C40-B7B8-D8FE850F4719}" type="pres">
      <dgm:prSet presAssocID="{F0AED1EE-B955-4393-B21C-5C05277F649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48DEF3-7CB5-4E65-B621-DA4D4E981049}" type="pres">
      <dgm:prSet presAssocID="{9000D731-8537-49D9-ACAD-DBD8CB6F2EA7}" presName="parentText" presStyleLbl="node1" presStyleIdx="1" presStyleCnt="3" custLinFactY="-199850" custLinFactNeighborX="-23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02AB8-3462-45EF-8C2C-4C346C057B2C}" type="pres">
      <dgm:prSet presAssocID="{A58A0CDE-27A5-4800-AF68-872D22F0474B}" presName="spacer" presStyleCnt="0"/>
      <dgm:spPr/>
    </dgm:pt>
    <dgm:pt modelId="{40A8FF22-2DE4-4F90-957A-7EB16EACA11A}" type="pres">
      <dgm:prSet presAssocID="{A96236C9-5402-4A9B-A866-E4354938DF3A}" presName="parentText" presStyleLbl="node1" presStyleIdx="2" presStyleCnt="3" custLinFactNeighborX="598" custLinFactNeighborY="42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3B665-9E74-4ACE-9BF8-96C986647B83}" type="pres">
      <dgm:prSet presAssocID="{A96236C9-5402-4A9B-A866-E4354938DF3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5E50F6-88B0-4433-AF0F-9C3884119A49}" type="presOf" srcId="{F0AED1EE-B955-4393-B21C-5C05277F6498}" destId="{46564EFE-1128-4B36-AEF4-76E7415461EE}" srcOrd="0" destOrd="0" presId="urn:microsoft.com/office/officeart/2005/8/layout/vList2"/>
    <dgm:cxn modelId="{787B8C14-AB74-44E3-8C57-FC8408F415FB}" srcId="{963AB2A5-A558-4449-A87A-182573B68322}" destId="{F0AED1EE-B955-4393-B21C-5C05277F6498}" srcOrd="0" destOrd="0" parTransId="{042A75D4-2C18-4F09-B27D-9266D856A3CD}" sibTransId="{48899046-FF26-4E21-9143-97B5D85D8E11}"/>
    <dgm:cxn modelId="{A6506780-4B1E-46CC-8C2E-5C3F7CC1BA74}" type="presOf" srcId="{963AB2A5-A558-4449-A87A-182573B68322}" destId="{74FB4FF5-806B-4BC5-9DA5-2D320B134479}" srcOrd="0" destOrd="0" presId="urn:microsoft.com/office/officeart/2005/8/layout/vList2"/>
    <dgm:cxn modelId="{53AE2D41-C2B5-4D65-AA44-1C16F0DC828B}" type="presOf" srcId="{B4A74D9E-CC29-4E64-8368-8D61D8DFAFEC}" destId="{A123B665-9E74-4ACE-9BF8-96C986647B83}" srcOrd="0" destOrd="1" presId="urn:microsoft.com/office/officeart/2005/8/layout/vList2"/>
    <dgm:cxn modelId="{9BA06D21-3D15-470B-B946-3917375CD654}" type="presOf" srcId="{F5AD6AFD-CDCF-44B4-BF08-F3B1699F79A9}" destId="{A123B665-9E74-4ACE-9BF8-96C986647B83}" srcOrd="0" destOrd="3" presId="urn:microsoft.com/office/officeart/2005/8/layout/vList2"/>
    <dgm:cxn modelId="{BE16A1C6-E3A0-4618-B005-09F19CB70D95}" type="presOf" srcId="{5156DD3D-D5DC-4A2E-B9D9-88899DFA093E}" destId="{2D241C9E-CF5D-4C40-B7B8-D8FE850F4719}" srcOrd="0" destOrd="0" presId="urn:microsoft.com/office/officeart/2005/8/layout/vList2"/>
    <dgm:cxn modelId="{7E6A7090-7695-4AF7-80AE-F01CC8092BA6}" srcId="{963AB2A5-A558-4449-A87A-182573B68322}" destId="{9000D731-8537-49D9-ACAD-DBD8CB6F2EA7}" srcOrd="1" destOrd="0" parTransId="{7D4B57E2-5626-46C4-9293-0D8F8A5271D4}" sibTransId="{A58A0CDE-27A5-4800-AF68-872D22F0474B}"/>
    <dgm:cxn modelId="{B8B5C376-3A92-4F32-A4BC-B853C2F0548C}" type="presOf" srcId="{3F7528CE-8DB4-416C-A883-3D6A67FC280A}" destId="{A123B665-9E74-4ACE-9BF8-96C986647B83}" srcOrd="0" destOrd="0" presId="urn:microsoft.com/office/officeart/2005/8/layout/vList2"/>
    <dgm:cxn modelId="{891BB7BB-926B-42CA-B30D-11406BB861CF}" srcId="{F0AED1EE-B955-4393-B21C-5C05277F6498}" destId="{5156DD3D-D5DC-4A2E-B9D9-88899DFA093E}" srcOrd="0" destOrd="0" parTransId="{57A2A997-B762-4467-A633-9195BF4DC99A}" sibTransId="{1D29409D-B009-4414-B463-52E260CFAC84}"/>
    <dgm:cxn modelId="{A21F1C66-0A2A-4109-9F75-14D552BF2992}" type="presOf" srcId="{9000D731-8537-49D9-ACAD-DBD8CB6F2EA7}" destId="{FD48DEF3-7CB5-4E65-B621-DA4D4E981049}" srcOrd="0" destOrd="0" presId="urn:microsoft.com/office/officeart/2005/8/layout/vList2"/>
    <dgm:cxn modelId="{163875F0-F945-49BB-A934-E6E98D4B31DD}" type="presOf" srcId="{A96236C9-5402-4A9B-A866-E4354938DF3A}" destId="{40A8FF22-2DE4-4F90-957A-7EB16EACA11A}" srcOrd="0" destOrd="0" presId="urn:microsoft.com/office/officeart/2005/8/layout/vList2"/>
    <dgm:cxn modelId="{12DF6640-3AF2-4911-A538-56264FA381DF}" srcId="{A96236C9-5402-4A9B-A866-E4354938DF3A}" destId="{B4A74D9E-CC29-4E64-8368-8D61D8DFAFEC}" srcOrd="1" destOrd="0" parTransId="{3194A376-4A76-42CE-AC34-3FBE905FABC1}" sibTransId="{CAA835C2-ECAC-46FF-B56B-DAF46E03FDA0}"/>
    <dgm:cxn modelId="{8DB6B3F1-4EE2-4A38-850D-DEE4BB6D1BA0}" type="presOf" srcId="{B785A3FE-0E9D-4BC3-B94C-418F1205E4A6}" destId="{A123B665-9E74-4ACE-9BF8-96C986647B83}" srcOrd="0" destOrd="2" presId="urn:microsoft.com/office/officeart/2005/8/layout/vList2"/>
    <dgm:cxn modelId="{CDFEDC46-402C-4E28-8522-122301A5C416}" srcId="{A96236C9-5402-4A9B-A866-E4354938DF3A}" destId="{B785A3FE-0E9D-4BC3-B94C-418F1205E4A6}" srcOrd="2" destOrd="0" parTransId="{F78E13FE-7170-4272-96A7-2A3C4E84EF38}" sibTransId="{9D392BA3-6AF1-4EDC-9D77-EEFC52DDC60D}"/>
    <dgm:cxn modelId="{7D06F768-DDEA-413F-9D57-7E1E62A032F8}" srcId="{A96236C9-5402-4A9B-A866-E4354938DF3A}" destId="{3F7528CE-8DB4-416C-A883-3D6A67FC280A}" srcOrd="0" destOrd="0" parTransId="{A2F8068A-CEFE-45CC-B225-1D05DB116028}" sibTransId="{667627AF-7EE7-4DF4-997E-D85AEBCADFC9}"/>
    <dgm:cxn modelId="{F8927EA4-CC8F-415D-AFD0-EE4D809252EA}" srcId="{963AB2A5-A558-4449-A87A-182573B68322}" destId="{A96236C9-5402-4A9B-A866-E4354938DF3A}" srcOrd="2" destOrd="0" parTransId="{92B4F79A-0D3D-425D-85C6-CF3BCC61EE01}" sibTransId="{F2DA835F-DA70-47DF-B04E-1B7BE68DA024}"/>
    <dgm:cxn modelId="{9B8C6AA8-76CE-422E-B434-5473F8C21734}" srcId="{A96236C9-5402-4A9B-A866-E4354938DF3A}" destId="{F5AD6AFD-CDCF-44B4-BF08-F3B1699F79A9}" srcOrd="3" destOrd="0" parTransId="{C2A6A315-54A7-4CB7-9DF1-1814793370DA}" sibTransId="{227B0FBC-94D0-42AD-8184-87F153126F66}"/>
    <dgm:cxn modelId="{9F129FD7-7B9A-4B4B-A064-F5853C49940C}" type="presParOf" srcId="{74FB4FF5-806B-4BC5-9DA5-2D320B134479}" destId="{46564EFE-1128-4B36-AEF4-76E7415461EE}" srcOrd="0" destOrd="0" presId="urn:microsoft.com/office/officeart/2005/8/layout/vList2"/>
    <dgm:cxn modelId="{02C84BDB-C714-4665-88A3-4EAD139358F8}" type="presParOf" srcId="{74FB4FF5-806B-4BC5-9DA5-2D320B134479}" destId="{2D241C9E-CF5D-4C40-B7B8-D8FE850F4719}" srcOrd="1" destOrd="0" presId="urn:microsoft.com/office/officeart/2005/8/layout/vList2"/>
    <dgm:cxn modelId="{534159A4-3B87-4BBE-A673-A572C97FF719}" type="presParOf" srcId="{74FB4FF5-806B-4BC5-9DA5-2D320B134479}" destId="{FD48DEF3-7CB5-4E65-B621-DA4D4E981049}" srcOrd="2" destOrd="0" presId="urn:microsoft.com/office/officeart/2005/8/layout/vList2"/>
    <dgm:cxn modelId="{CEC858DA-65A6-4BE8-813D-9F4C509DD7B8}" type="presParOf" srcId="{74FB4FF5-806B-4BC5-9DA5-2D320B134479}" destId="{B2F02AB8-3462-45EF-8C2C-4C346C057B2C}" srcOrd="3" destOrd="0" presId="urn:microsoft.com/office/officeart/2005/8/layout/vList2"/>
    <dgm:cxn modelId="{6077FF13-B0E1-4DBE-B483-9F9BB0EFDE81}" type="presParOf" srcId="{74FB4FF5-806B-4BC5-9DA5-2D320B134479}" destId="{40A8FF22-2DE4-4F90-957A-7EB16EACA11A}" srcOrd="4" destOrd="0" presId="urn:microsoft.com/office/officeart/2005/8/layout/vList2"/>
    <dgm:cxn modelId="{568AF756-9891-42F8-8199-E1FD450AC54A}" type="presParOf" srcId="{74FB4FF5-806B-4BC5-9DA5-2D320B134479}" destId="{A123B665-9E74-4ACE-9BF8-96C986647B83}" srcOrd="5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64EFE-1128-4B36-AEF4-76E7415461EE}">
      <dsp:nvSpPr>
        <dsp:cNvPr id="0" name=""/>
        <dsp:cNvSpPr/>
      </dsp:nvSpPr>
      <dsp:spPr>
        <a:xfrm>
          <a:off x="0" y="7552"/>
          <a:ext cx="8615362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Наименование проекта:</a:t>
          </a:r>
          <a:endParaRPr lang="ru-RU" sz="3500" kern="1200" dirty="0"/>
        </a:p>
      </dsp:txBody>
      <dsp:txXfrm>
        <a:off x="40980" y="48532"/>
        <a:ext cx="8533402" cy="757514"/>
      </dsp:txXfrm>
    </dsp:sp>
    <dsp:sp modelId="{2D241C9E-CF5D-4C40-B7B8-D8FE850F4719}">
      <dsp:nvSpPr>
        <dsp:cNvPr id="0" name=""/>
        <dsp:cNvSpPr/>
      </dsp:nvSpPr>
      <dsp:spPr>
        <a:xfrm>
          <a:off x="0" y="847027"/>
          <a:ext cx="8615362" cy="1992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44450" rIns="248920" bIns="44450" numCol="1" spcCol="1270" anchor="t" anchorCtr="0">
          <a:noAutofit/>
        </a:bodyPr>
        <a:lstStyle/>
        <a:p>
          <a:pPr marL="228600" lvl="1" indent="-228600" algn="ctr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Проект по обеспечению соответствия материально-технической базы образовательной организации, реализующей образовательные программы среднего профессионального образования, современным требованиям</a:t>
          </a:r>
          <a:endParaRPr lang="ru-RU" sz="2700" kern="1200" dirty="0"/>
        </a:p>
      </dsp:txBody>
      <dsp:txXfrm>
        <a:off x="0" y="847027"/>
        <a:ext cx="8615362" cy="1992375"/>
      </dsp:txXfrm>
    </dsp:sp>
    <dsp:sp modelId="{40A8FF22-2DE4-4F90-957A-7EB16EACA11A}">
      <dsp:nvSpPr>
        <dsp:cNvPr id="0" name=""/>
        <dsp:cNvSpPr/>
      </dsp:nvSpPr>
      <dsp:spPr>
        <a:xfrm>
          <a:off x="0" y="2923640"/>
          <a:ext cx="8615362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Цель проекта:</a:t>
          </a:r>
          <a:endParaRPr lang="ru-RU" sz="3500" kern="1200" dirty="0"/>
        </a:p>
      </dsp:txBody>
      <dsp:txXfrm>
        <a:off x="40980" y="2964620"/>
        <a:ext cx="8533402" cy="757514"/>
      </dsp:txXfrm>
    </dsp:sp>
    <dsp:sp modelId="{A123B665-9E74-4ACE-9BF8-96C986647B83}">
      <dsp:nvSpPr>
        <dsp:cNvPr id="0" name=""/>
        <dsp:cNvSpPr/>
      </dsp:nvSpPr>
      <dsp:spPr>
        <a:xfrm>
          <a:off x="0" y="3678877"/>
          <a:ext cx="8615362" cy="1992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44450" rIns="248920" bIns="44450" numCol="1" spcCol="1270" anchor="t" anchorCtr="0">
          <a:noAutofit/>
        </a:bodyPr>
        <a:lstStyle/>
        <a:p>
          <a:pPr marL="228600" lvl="1" indent="-228600" algn="ctr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Создание условий для обеспечения качественной подготовки кадров в сельском хозяйстве путем обновления и модернизации материально-технической базы организации в соответствии с требованиями ФГОС СПО, стандартов </a:t>
          </a:r>
          <a:r>
            <a:rPr lang="ru-RU" sz="2700" kern="1200" dirty="0" err="1" smtClean="0"/>
            <a:t>Ворлдскиллс</a:t>
          </a:r>
          <a:endParaRPr lang="ru-RU" sz="27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78877"/>
        <a:ext cx="8615362" cy="1992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E46E5-0FC7-474B-887F-972E6F3A76A7}">
      <dsp:nvSpPr>
        <dsp:cNvPr id="0" name=""/>
        <dsp:cNvSpPr/>
      </dsp:nvSpPr>
      <dsp:spPr>
        <a:xfrm>
          <a:off x="0" y="0"/>
          <a:ext cx="8615362" cy="10772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Задачи проекта: </a:t>
          </a:r>
          <a:endParaRPr lang="ru-RU" sz="3600" kern="1200" dirty="0" smtClean="0"/>
        </a:p>
      </dsp:txBody>
      <dsp:txXfrm>
        <a:off x="52587" y="52587"/>
        <a:ext cx="8510188" cy="972083"/>
      </dsp:txXfrm>
    </dsp:sp>
    <dsp:sp modelId="{22CD73E9-19D4-4E3D-9B97-BC8CC5B371B4}">
      <dsp:nvSpPr>
        <dsp:cNvPr id="0" name=""/>
        <dsp:cNvSpPr/>
      </dsp:nvSpPr>
      <dsp:spPr>
        <a:xfrm>
          <a:off x="0" y="1376076"/>
          <a:ext cx="8615362" cy="4548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1. Обновление и модернизация материально-технической базы </a:t>
          </a:r>
          <a:r>
            <a:rPr lang="ru-RU" sz="2000" kern="1200" dirty="0" smtClean="0"/>
            <a:t>техникума для </a:t>
          </a:r>
          <a:r>
            <a:rPr lang="ru-RU" sz="2000" kern="1200" dirty="0" smtClean="0"/>
            <a:t>подготовки кадров по наиболее востребованным и перспективным профессиям и специальностям среднего профессионального образования (36.02.01 Ветеринария, 35.02.16 Эксплуатация и ремонт сельскохозяйственной техники и оборудования).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2. Внедрение современных технологий электронного обучения и ДОТ при реализации программ профессионального обучения и дополнительных образовательных  программ. </a:t>
          </a:r>
          <a:endParaRPr lang="ru-RU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3. Внедрение современных технологий оценки качества подготовки выпускников СПО на основе демонстрационного экзамена (с учетом требований </a:t>
          </a:r>
          <a:r>
            <a:rPr lang="ru-RU" sz="2000" kern="1200" dirty="0" err="1" smtClean="0"/>
            <a:t>Ворлдскиллс</a:t>
          </a:r>
          <a:r>
            <a:rPr lang="ru-RU" sz="2000" kern="1200" dirty="0" smtClean="0"/>
            <a:t>). </a:t>
          </a:r>
          <a:endParaRPr lang="ru-RU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4. Расширение портфеля актуальных программ профессионального обучения и дополнительного образования в соответствии со стратегией регионального развития. </a:t>
          </a:r>
          <a:endParaRPr lang="ru-RU" sz="2000" kern="1200" dirty="0"/>
        </a:p>
      </dsp:txBody>
      <dsp:txXfrm>
        <a:off x="0" y="1376076"/>
        <a:ext cx="8615362" cy="4548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64EFE-1128-4B36-AEF4-76E7415461EE}">
      <dsp:nvSpPr>
        <dsp:cNvPr id="0" name=""/>
        <dsp:cNvSpPr/>
      </dsp:nvSpPr>
      <dsp:spPr>
        <a:xfrm>
          <a:off x="0" y="18577"/>
          <a:ext cx="8615362" cy="1158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56543" y="75120"/>
        <a:ext cx="8502276" cy="1045213"/>
      </dsp:txXfrm>
    </dsp:sp>
    <dsp:sp modelId="{2D241C9E-CF5D-4C40-B7B8-D8FE850F4719}">
      <dsp:nvSpPr>
        <dsp:cNvPr id="0" name=""/>
        <dsp:cNvSpPr/>
      </dsp:nvSpPr>
      <dsp:spPr>
        <a:xfrm>
          <a:off x="0" y="1176877"/>
          <a:ext cx="861536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35560" rIns="199136" bIns="3556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kern="1200" dirty="0" smtClean="0"/>
            <a:t>Сельское хозяйство</a:t>
          </a:r>
          <a:endParaRPr lang="ru-RU" sz="2800" kern="1200" dirty="0"/>
        </a:p>
      </dsp:txBody>
      <dsp:txXfrm>
        <a:off x="0" y="1176877"/>
        <a:ext cx="8615362" cy="496800"/>
      </dsp:txXfrm>
    </dsp:sp>
    <dsp:sp modelId="{FD48DEF3-7CB5-4E65-B621-DA4D4E981049}">
      <dsp:nvSpPr>
        <dsp:cNvPr id="0" name=""/>
        <dsp:cNvSpPr/>
      </dsp:nvSpPr>
      <dsp:spPr>
        <a:xfrm>
          <a:off x="0" y="0"/>
          <a:ext cx="8615362" cy="1158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Times New Roman" panose="02020603050405020304" pitchFamily="18" charset="0"/>
              <a:ea typeface="Arial Unicode MS"/>
            </a:rPr>
            <a:t>Выбранное для реализации проекта направление создания мастерских:</a:t>
          </a:r>
          <a:endParaRPr lang="ru-RU" sz="3000" kern="1200" dirty="0"/>
        </a:p>
      </dsp:txBody>
      <dsp:txXfrm>
        <a:off x="56543" y="56543"/>
        <a:ext cx="8502276" cy="1045213"/>
      </dsp:txXfrm>
    </dsp:sp>
    <dsp:sp modelId="{40A8FF22-2DE4-4F90-957A-7EB16EACA11A}">
      <dsp:nvSpPr>
        <dsp:cNvPr id="0" name=""/>
        <dsp:cNvSpPr/>
      </dsp:nvSpPr>
      <dsp:spPr>
        <a:xfrm>
          <a:off x="0" y="2985329"/>
          <a:ext cx="8615362" cy="1158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Группа компетенций:</a:t>
          </a:r>
          <a:endParaRPr lang="ru-RU" sz="3000" kern="1200" dirty="0"/>
        </a:p>
      </dsp:txBody>
      <dsp:txXfrm>
        <a:off x="56543" y="3041872"/>
        <a:ext cx="8502276" cy="1045213"/>
      </dsp:txXfrm>
    </dsp:sp>
    <dsp:sp modelId="{A123B665-9E74-4ACE-9BF8-96C986647B83}">
      <dsp:nvSpPr>
        <dsp:cNvPr id="0" name=""/>
        <dsp:cNvSpPr/>
      </dsp:nvSpPr>
      <dsp:spPr>
        <a:xfrm>
          <a:off x="0" y="4076677"/>
          <a:ext cx="8615362" cy="1583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38100" rIns="213360" bIns="38100" numCol="1" spcCol="1270" anchor="t" anchorCtr="0">
          <a:noAutofit/>
        </a:bodyPr>
        <a:lstStyle/>
        <a:p>
          <a:pPr marL="228600" lvl="1" indent="-228600" algn="ctr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 smtClean="0"/>
            <a:t>Ветеринария; </a:t>
          </a:r>
          <a:endParaRPr lang="ru-RU" sz="2300" b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ctr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 smtClean="0"/>
            <a:t>Промышленное садоводство; </a:t>
          </a:r>
          <a:endParaRPr lang="ru-RU" sz="2300" b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ctr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 smtClean="0"/>
            <a:t>Сельскохозяйственные биотехнологии; </a:t>
          </a:r>
          <a:endParaRPr lang="ru-RU" sz="2300" b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ctr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dirty="0" smtClean="0"/>
            <a:t>Эксплуатация сельскохозяйственных машин. </a:t>
          </a:r>
          <a:endParaRPr lang="ru-RU" sz="23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76677"/>
        <a:ext cx="8615362" cy="1583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42852"/>
            <a:ext cx="7314036" cy="78581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Татарстан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Атнинский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сельскохозяйственный техникум им.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Тукая»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2" y="1643050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и модернизация материально- технической базы профессиональной образовательной организации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Атнинский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сельскохозяйственный техникум им.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Тукая»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242" y="3640018"/>
            <a:ext cx="2232248" cy="310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Дорожная карта (план мероприятий) реализации мероприятий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государственной программы РФ «Развитие образования» и «Обновление и модернизация материально-технической базы профессиональных образовательных организаций» </a:t>
            </a:r>
            <a:br>
              <a:rPr lang="ru-RU" sz="1800" dirty="0" smtClean="0"/>
            </a:br>
            <a:r>
              <a:rPr lang="ru-RU" sz="1800" dirty="0" smtClean="0"/>
              <a:t>ГАПОУ «</a:t>
            </a:r>
            <a:r>
              <a:rPr lang="ru-RU" sz="1800" dirty="0" err="1" smtClean="0"/>
              <a:t>Атнинский</a:t>
            </a:r>
            <a:r>
              <a:rPr lang="ru-RU" sz="1800" dirty="0" smtClean="0"/>
              <a:t> сельскохозяйственный техникум им. </a:t>
            </a:r>
            <a:r>
              <a:rPr lang="ru-RU" sz="1800" dirty="0" err="1" smtClean="0"/>
              <a:t>Габдуллы</a:t>
            </a:r>
            <a:r>
              <a:rPr lang="ru-RU" sz="1800" dirty="0" smtClean="0"/>
              <a:t> Тукая»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5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Мероприятие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Ключевой результат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Организационно-распорядительный этап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Издание приказа о рабочей группе по реализации проекта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Приказ № 16-о от 01.02.2021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Январь -февраль 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Гарипова Р.М. - директор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Разработка положения о рабочей группе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Положение от 01.02.2021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Январь -февраль 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Ахмадуллин С.Н. - зам.директора по ПО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Бурганова Л.Ф. - методист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1.3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Создание вкладки о реализации проекта на сайте техникума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https</a:t>
                      </a: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://</a:t>
                      </a:r>
                      <a:r>
                        <a:rPr lang="en-US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edu</a:t>
                      </a: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.</a:t>
                      </a:r>
                      <a:r>
                        <a:rPr lang="en-US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tatar</a:t>
                      </a: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.</a:t>
                      </a:r>
                      <a:r>
                        <a:rPr lang="en-US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ru</a:t>
                      </a:r>
                      <a:r>
                        <a:rPr lang="ru-RU" sz="1400" u="sng">
                          <a:solidFill>
                            <a:srgbClr val="0000FF"/>
                          </a:solidFill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/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atnya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org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6185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Январь -февраль 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Шакиров А.И. - программист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357166"/>
          <a:ext cx="8229600" cy="6609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1714512"/>
                <a:gridCol w="1500198"/>
                <a:gridCol w="1500198"/>
                <a:gridCol w="2443122"/>
              </a:tblGrid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2. Обновление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 модернизация материально-технической базы техникума, закупка учебно-лабораторного, учебно-производственного оборудования, программно-методического обеспечения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Закупка учебно-лабораторного оборудования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Установленное учебно-лабораторное оборудование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2-4 квартал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Баязитова Г.Г. – зам.директора по ГЗ-КУ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Ханафиев И.Н. – преподаватель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Галимзянов М.Р.- преподаватель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Биккинин А.Н. – преподаватель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Хасанова Ф.Ф. - преподаватель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Закупка учебно-производственного оборудования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Установленное учебно-производственное оборудования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2-4 квартал 2021г.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Баязитова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Г.Г. – зам.директора по ГЗ-КУ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Ханафиев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И.Н. –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Галимзянов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М.Р.-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Биккинин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А.Н. –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Хасанова Ф.Ф. -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85728"/>
          <a:ext cx="8229600" cy="6593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2428892"/>
                <a:gridCol w="1428760"/>
                <a:gridCol w="928694"/>
                <a:gridCol w="280031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2.3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Закупка программного и методического обеспечения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Установленное программное и методическое обеспечение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2-3 квартал 2021г.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Баязитова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Г.Г. – зам.директора по ГЗ-КУ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Бурганова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Л.Ф. - методист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Ханафиев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И.Н. – преподаватель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Галимзянов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М.Р.- преподаватель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Биккинин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А.Н. – преподаватель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Хасанова Ф.Ф. - преподаватель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DDDDD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Модернизация/ ремонт учебных помещений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Отремонтированные помещения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1-3 квартал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Баязитова Г.Г. – зам.директора по ГЗ-КУ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3. Обновление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 разработка образовательных программ с учетом технологии электронного обучения и ДОТ. Реализация программы профориентации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Внесение изменения в содержание программ по специальностям 35.02.16 Эксплуатация и ремонт сельскохозяйственной техники и оборудования, 36.02.01 Ветеринария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Измененные программы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3-4 квартал 2021г.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Бурганова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Л.Ф. - методист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Разработка и реализация программ профессионального обучения с учетом требований стандартов Ворлдскиллс по компетенциям: Эксплуатация сельскохозяйственных машин, Ветеринария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Программы профессионального обучения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 течение 2021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85728"/>
          <a:ext cx="8229600" cy="5612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3643338"/>
                <a:gridCol w="1214446"/>
                <a:gridCol w="1143008"/>
                <a:gridCol w="1442990"/>
              </a:tblGrid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4. Внедрение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современных технологий оценки качества подготовки выпускников с использованием демонстрационного экзамена и методике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Ворлдскиллс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Применение методики Ворлдскиллс и современных технологий оценки качества подготовки выпускников с использованием демонстрационного экзамена по программам профессионального обучения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Протоколы экзамена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Декабрь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Подготовка студентов к участию в чемпионатах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Ворлдскиллс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по компетенциям: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-ветеринария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-эксплуатация сельскохозяйственных машин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-сельскохозяйственные биотехнологии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-промышленное садоводство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Результаты чемпионатов Ворлдскиллс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3-4 квартал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Проведение демонстрационного экзамена по компетенции Ветеринария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Протоколы экзамена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Июнь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Организация повышения квалификации сотрудников, занятых в использовании и обслуживании материально-технической базы мастерских и сертификация на присвоение статуса эксперта с правом оценки демонстрационного экзамена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Электронные сертификаты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 течение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Ахмадуллин С.Н.- зам.директора по 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Бурганова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Л.Ф. - методист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285728"/>
          <a:ext cx="8429685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2514618"/>
                <a:gridCol w="1685937"/>
                <a:gridCol w="1685937"/>
                <a:gridCol w="1685937"/>
              </a:tblGrid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5. Расширение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портфеля актуальных программ ПО, ДПО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Разработка и реализация следующих программ профессионального обучения: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-19205 Тракторист-машинист сельскохозяйственного производства категории «ВС»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-19205 Тракторист-машинист сельскохозяйственного производства категории «С»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-19205 Тракторист-машинист сельскохозяйственного производства категории «С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-Водитель погрузчика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-15586 Оператор животноводческих комплексов и механизированных ферм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-15830 Оператор по искусственному осеменению животных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-18111 Санитар ветеринарный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Утвержденные программы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 течение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Ахмадуллин С.Н. – зам.директора по ПО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Бурганова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Л.Ф. – методист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Ханафиев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И.Н. -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Галимзянов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М.Р. -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Хисамиев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И.М. - преподаватель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428604"/>
          <a:ext cx="8286810" cy="5857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3857652"/>
                <a:gridCol w="1214446"/>
                <a:gridCol w="1071570"/>
                <a:gridCol w="1357324"/>
              </a:tblGrid>
              <a:tr h="370840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6. Разработка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 реализация ДОП для педагогического сообщества Республики Татарстан. Тиражирование опыта реализации проекта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6.1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Разработка и реализация программ дополнительного образования для педагогических кадров: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-повышение квалификации для преподавателей и мастеров производственного обучения по программе «Эксплуатация сельскохозяйственных машин»;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-повышение квалификации для преподавателей и мастеров производственного обучения по программе «Ветеринария»;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-повышение квалификации для преподавателей и мастеров производственного обучения по программе «Сельскохозяйственные биотехнологии»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-повышение квалификации для преподавателей «Использование современных информационных технологий с целью углубления формирования профессиональных компетенций в условиях реализации ФГОС СПО»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Утвержденные программы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 течение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2021г.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Бурганова Л.Ф. – методист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Публикация в СМИ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Статьи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 течение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2021-2022 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Хасанова Ф.Ф. – зам.директора по УВР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773777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Целевые показатели проекта</a:t>
            </a:r>
          </a:p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1071546"/>
          <a:ext cx="8429656" cy="4781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0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661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44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406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3.1.1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программ профессионального обучения и ДПО (для лиц, не имеющих ПО), включая программы профессиональной подготовки, повышения квалификации и переподготовки, разработанных с учетом закупленного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3.1.2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программ ДПО (для лиц, имеющих СПО или ВО), разработанных с учетом закупленного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3.1.3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дополнительных общеобразовательных программ для детей и взрослых, реализуемых с использованием материально-технической базы мастерской,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3.2.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Развитие материально-технической базы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Организации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3.2.1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Количество мастерских, созданных в Организации, ед.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оборудованных рабочих мест, созданных в Организации,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внедренных в учебный процесс единиц современного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внедренных в учебный процесс единиц оборудования, обеспечивающие применение дистанционных образовательных технологий и электронного обучения (далее – ДОТ), ед.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Площадь отремонтированных учебных помещений, кв.м.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619,4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2993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>
                <a:latin typeface="PT Mono"/>
              </a:rPr>
              <a:t>Целевые показатели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6768162"/>
              </p:ext>
            </p:extLst>
          </p:nvPr>
        </p:nvGraphicFramePr>
        <p:xfrm>
          <a:off x="157163" y="651510"/>
          <a:ext cx="8486775" cy="6035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170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36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28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7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3.3.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Распространение инновационных технологий и методик обучения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4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3.3.1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модулей, дисциплин по профессиям/ специальностям, входящим в заявленное направление создания мастерских, предусматривающих использование электронного обучения, ДОТ, ед.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3.3.2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модулей, дисциплин по профессиям/ специальностям, входящим в заявленное направление создания мастерских, предусматривающих проведение демонстрационного экзамена,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Calibri"/>
                        </a:rPr>
                        <a:t>ед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0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3.3.3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 профессионального обучения,  ДПО по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</a:rPr>
                        <a:t>компетенциям, входящим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	в приоритетную группу, предусматривающих использование электронного обучения, ДОТ, ед.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9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3.3.4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 профессионального обучения, ДПО	по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</a:rPr>
                        <a:t>компетенциям, входящим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	в приоритетную группу, предусматривающих проведение демонстрационного экзамена, ед.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3.3.5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чел.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3.3.6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других организаций субъекта Российской Федерации,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чел.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3.3.7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и продемонстрировавших уровень, соответствующий стандартам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Calibri"/>
                        </a:rPr>
                        <a:t>Ворлдскиллс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, чел.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3.3.8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Доля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и продемонстрировавших уровень, соответствующий стандартам Ворлдскиллс, в общей численности выпускников Организации, прошедших демонстрационный экзамен, %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61940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>
                <a:latin typeface="PT Mono"/>
              </a:rPr>
              <a:t>Целевые показатели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9926151"/>
              </p:ext>
            </p:extLst>
          </p:nvPr>
        </p:nvGraphicFramePr>
        <p:xfrm>
          <a:off x="107504" y="764704"/>
          <a:ext cx="8486775" cy="5307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661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44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2009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4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3.3.9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Удельный  вес  численности   студентов,   обучающихся   по профессиям / специальностям, входящим в заявленное направление создания мастерских, принявших участие в чемпионатах «Молодые профессионалы» (Ворлдскиллс Россия) по компетенциям, входящим в заявленную приоритетную группу компетенций, в общей численности студентов Организации 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8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3.4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Влияние планируемых результатов проекта на развитие образовательной среды СПО в субъекте Российской Федерации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3.4.1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Количество новых программ повышения квалификации для педагогических работников сторонних образовательных организаций, по внедрению современных программ и технологий обучения, разработанных с учетом закупленного оборудования, ед.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3.4.2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Количество педагогических работников сторонних организаций,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прошедших повышение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квалификации по разработанным программам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повышения квалификации  с использованием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электронного обучения, ДОТ, чел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Количество педагогических работников, реализующих образовательные программы с использованием оборудования мастерских, прошедших повышение квалификации по программам, основанным на опыте Союза Ворлдскиллс,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2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Численность граждан Российской Федерации, за исключением студентов, прошедших обучение на базе мастерских,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200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3.4.5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Количество	штатных	сотрудников организации, имеющих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свидетельство эксперта с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правом оценки демонстрационного	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экзамена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по компетенциям, соответствующим профилям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мастерских.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423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74789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738042449"/>
              </p:ext>
            </p:extLst>
          </p:nvPr>
        </p:nvGraphicFramePr>
        <p:xfrm>
          <a:off x="200025" y="188596"/>
          <a:ext cx="8615362" cy="567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533396371"/>
              </p:ext>
            </p:extLst>
          </p:nvPr>
        </p:nvGraphicFramePr>
        <p:xfrm>
          <a:off x="285750" y="291466"/>
          <a:ext cx="8615362" cy="6223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74789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747465001"/>
              </p:ext>
            </p:extLst>
          </p:nvPr>
        </p:nvGraphicFramePr>
        <p:xfrm>
          <a:off x="200025" y="188596"/>
          <a:ext cx="8615362" cy="567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26551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282" y="37286"/>
            <a:ext cx="8572500" cy="509089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>
              <a:lnSpc>
                <a:spcPts val="4179"/>
              </a:lnSpc>
              <a:spcBef>
                <a:spcPts val="351"/>
              </a:spcBef>
              <a:tabLst>
                <a:tab pos="795009" algn="l"/>
                <a:tab pos="1601940" algn="l"/>
                <a:tab pos="2115407" algn="l"/>
                <a:tab pos="5670830" algn="l"/>
              </a:tabLst>
            </a:pPr>
            <a:r>
              <a:rPr sz="2000" b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itchFamily="18" charset="0"/>
              </a:rPr>
              <a:t>ОБЪЕМ</a:t>
            </a:r>
            <a:r>
              <a:rPr lang="ru-RU"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ФИНАНСИРОВАНИЯ</a:t>
            </a:r>
            <a:r>
              <a:rPr lang="ru-RU"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kern="0" baseline="555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kern="0" baseline="555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sz="2000" b="1" kern="0" baseline="5555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="" xmlns:a16="http://schemas.microsoft.com/office/drawing/2014/main" id="{2608164A-FCBD-48F6-8A75-A05584DF9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0396105"/>
              </p:ext>
            </p:extLst>
          </p:nvPr>
        </p:nvGraphicFramePr>
        <p:xfrm>
          <a:off x="214282" y="714356"/>
          <a:ext cx="8622864" cy="2011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4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4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42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7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  <a:tabLst>
                          <a:tab pos="2656205" algn="l"/>
                        </a:tabLst>
                      </a:pPr>
                      <a:r>
                        <a:rPr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</a:t>
                      </a:r>
                      <a:r>
                        <a:rPr lang="ru-RU"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Й </a:t>
                      </a:r>
                      <a:r>
                        <a:rPr sz="1600" kern="0" spc="0" baseline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</a:t>
                      </a:r>
                      <a:endParaRPr sz="1600" kern="0" spc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31165" algn="ctr">
                        <a:lnSpc>
                          <a:spcPct val="100000"/>
                        </a:lnSpc>
                        <a:spcBef>
                          <a:spcPts val="1415"/>
                        </a:spcBef>
                        <a:tabLst>
                          <a:tab pos="3081655" algn="l"/>
                        </a:tabLst>
                      </a:pPr>
                      <a:r>
                        <a:rPr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ВНЕБЮДЖЕТНЫЕ</a:t>
                      </a:r>
                      <a:r>
                        <a:rPr lang="ru-RU"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kern="0" spc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en-US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</a:t>
                      </a: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4</a:t>
                      </a:r>
                      <a:endParaRPr sz="2300" kern="0" spc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10 062, 96</a:t>
                      </a:r>
                      <a:endParaRPr sz="2300" kern="0" spc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1 200, 0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(1 000, 0 – </a:t>
                      </a:r>
                      <a:r>
                        <a:rPr lang="ru-RU" sz="2300" kern="0" spc="0" baseline="0" dirty="0" err="1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собств.ср</a:t>
                      </a: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.;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kern="0" spc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 0 - РД</a:t>
                      </a:r>
                      <a:endParaRPr lang="en-US" sz="2300" kern="0" spc="0" baseline="0" dirty="0" smtClean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2300" kern="0" spc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58" y="3140968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Распределяются на:</a:t>
            </a:r>
          </a:p>
          <a:p>
            <a:pPr algn="ctr"/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Учебно-лабораторное оборудование: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2 810, 285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Учебно-производственное оборудование: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45 609, 885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Программно-методическое обеспечение: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1 189, 19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963" y="423218"/>
            <a:ext cx="447484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Мастерская по компетенции Ветеринария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78" y="2492896"/>
            <a:ext cx="4327314" cy="28806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35" y="274638"/>
            <a:ext cx="2954174" cy="1440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529063"/>
            <a:ext cx="4216685" cy="28083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4187" y="199800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До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126" y="199800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После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67274" y="5695364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pc="-1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КОЛИЧЕСТВО ОСНАЩЕННЫХ В РАМКАХ ПРОЕКТА РАБОЧИХ </a:t>
            </a:r>
            <a:r>
              <a:rPr lang="ru-RU" spc="-15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МЕСТ - </a:t>
            </a:r>
            <a:r>
              <a:rPr lang="ru-RU" sz="4000" b="1" spc="-1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chemeClr val="tx2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66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962" y="423218"/>
            <a:ext cx="5985246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Мастерская по компетенции Промышленное садоводство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182802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До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096" y="188128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После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67274" y="5695364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pc="-1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КОЛИЧЕСТВО ОСНАЩЕННЫХ В РАМКАХ ПРОЕКТА РАБОЧИХ </a:t>
            </a:r>
            <a:r>
              <a:rPr lang="ru-RU" spc="-15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МЕСТ - </a:t>
            </a:r>
            <a:r>
              <a:rPr lang="ru-RU" sz="4000" b="1" spc="-1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chemeClr val="tx2"/>
              </a:solidFill>
              <a:cs typeface="Times New Roman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78" y="2459167"/>
            <a:ext cx="4461690" cy="2970098"/>
          </a:xfrm>
        </p:spPr>
      </p:pic>
      <p:pic>
        <p:nvPicPr>
          <p:cNvPr id="1026" name="Picture 2" descr="C:\Users\User\Desktop\ГРАНТ МО\Наши ЛО\15658749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0689" y="2500307"/>
            <a:ext cx="4361905" cy="2905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257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962" y="423218"/>
            <a:ext cx="4905125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Мастерская по компетенции Сельскохозяйственные биотехнологии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56691" y="2164281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До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4087" y="2164281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После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493" y="286997"/>
            <a:ext cx="3539285" cy="198987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4218654" cy="280831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94" y="2679638"/>
            <a:ext cx="4427984" cy="29490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67274" y="5695364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pc="-1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КОЛИЧЕСТВО ОСНАЩЕННЫХ В РАМКАХ ПРОЕКТА РАБОЧИХ </a:t>
            </a:r>
            <a:r>
              <a:rPr lang="ru-RU" spc="-15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МЕСТ - </a:t>
            </a:r>
            <a:r>
              <a:rPr lang="ru-RU" sz="4000" b="1" spc="-1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000" b="1" dirty="0">
              <a:solidFill>
                <a:schemeClr val="tx2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538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962" y="423218"/>
            <a:ext cx="5121149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Мастерская по компетенции Эксплуатация сельскохозяйственных машин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203743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До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4875" y="208837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После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32656"/>
            <a:ext cx="3225256" cy="170477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38869"/>
            <a:ext cx="4268027" cy="2841179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6" y="2569872"/>
            <a:ext cx="4266035" cy="284117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67274" y="5695364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pc="-15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КОЛИЧЕСТВО ОСНАЩЕННЫХ В РАМКАХ ПРОЕКТА РАБОЧИХ </a:t>
            </a:r>
            <a:r>
              <a:rPr lang="ru-RU" spc="-15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МЕСТ - </a:t>
            </a:r>
            <a:r>
              <a:rPr lang="ru-RU" sz="4000" b="1" spc="-15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chemeClr val="tx2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154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1601</Words>
  <Application>Microsoft Office PowerPoint</Application>
  <PresentationFormat>Экран (4:3)</PresentationFormat>
  <Paragraphs>272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ОБЪЕМ ФИНАНСИРОВАНИЯ ПРОЕКТА    ( В   ТЫС.  РУБЛЕЙ)</vt:lpstr>
      <vt:lpstr>Мастерская по компетенции Ветеринария</vt:lpstr>
      <vt:lpstr>Мастерская по компетенции Промышленное садоводство</vt:lpstr>
      <vt:lpstr>Мастерская по компетенции Сельскохозяйственные биотехнологии</vt:lpstr>
      <vt:lpstr>Мастерская по компетенции Эксплуатация сельскохозяйственных машин</vt:lpstr>
      <vt:lpstr>Дорожная карта (план мероприятий) реализации мероприятий государственной программы РФ «Развитие образования» и «Обновление и модернизация материально-технической базы профессиональных образовательных организаций»  ГАПОУ «Атнинский сельскохозяйственный техникум им. Габдуллы Тукая»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67</cp:revision>
  <dcterms:created xsi:type="dcterms:W3CDTF">2021-02-01T07:24:51Z</dcterms:created>
  <dcterms:modified xsi:type="dcterms:W3CDTF">2021-02-04T06:10:35Z</dcterms:modified>
</cp:coreProperties>
</file>